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287000" cy="10287000"/>
  <p:notesSz cx="6858000" cy="9144000"/>
  <p:embeddedFontLst>
    <p:embeddedFont>
      <p:font typeface="Agrandir" panose="020B0604020202020204" charset="0"/>
      <p:regular r:id="rId8"/>
    </p:embeddedFont>
    <p:embeddedFont>
      <p:font typeface="Anton" pitchFamily="2" charset="0"/>
      <p:regular r:id="rId9"/>
    </p:embeddedFont>
    <p:embeddedFont>
      <p:font typeface="Garet 1 Bold" panose="020B0604020202020204" charset="0"/>
      <p:regular r:id="rId10"/>
    </p:embeddedFont>
    <p:embeddedFont>
      <p:font typeface="Heading Now 61-68" panose="020B0604020202020204" charset="0"/>
      <p:regular r:id="rId11"/>
    </p:embeddedFont>
    <p:embeddedFont>
      <p:font typeface="Heading Now 61-68 Bold" panose="020B0604020202020204" charset="0"/>
      <p:regular r:id="rId12"/>
    </p:embeddedFont>
    <p:embeddedFont>
      <p:font typeface="Now" panose="020B0604020202020204" charset="0"/>
      <p:regular r:id="rId13"/>
    </p:embeddedFont>
    <p:embeddedFont>
      <p:font typeface="Open Sans SemiCondensed" panose="020B0604020202020204" charset="0"/>
      <p:regular r:id="rId14"/>
    </p:embeddedFont>
    <p:embeddedFont>
      <p:font typeface="Open Sans SemiCondensed Bold" panose="020B0604020202020204" charset="0"/>
      <p:regular r:id="rId15"/>
    </p:embeddedFont>
    <p:embeddedFont>
      <p:font typeface="Poppins" panose="00000500000000000000" pitchFamily="2" charset="0"/>
      <p:regular r:id="rId16"/>
    </p:embeddedFont>
    <p:embeddedFont>
      <p:font typeface="Poppins Bold" panose="00000800000000000000" charset="0"/>
      <p:regular r:id="rId17"/>
    </p:embeddedFont>
    <p:embeddedFont>
      <p:font typeface="Poppins Medium" panose="00000600000000000000" pitchFamily="2" charset="0"/>
      <p:regular r:id="rId18"/>
    </p:embeddedFont>
    <p:embeddedFont>
      <p:font typeface="Poppins Semi-Bold" panose="020B0604020202020204" charset="0"/>
      <p:regular r:id="rId19"/>
    </p:embeddedFont>
    <p:embeddedFont>
      <p:font typeface="Satisfy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67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790" r="-387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921093" y="625744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632309" y="6842585"/>
            <a:ext cx="5500063" cy="3444415"/>
          </a:xfrm>
          <a:custGeom>
            <a:avLst/>
            <a:gdLst/>
            <a:ahLst/>
            <a:cxnLst/>
            <a:rect l="l" t="t" r="r" b="b"/>
            <a:pathLst>
              <a:path w="5500063" h="3444415">
                <a:moveTo>
                  <a:pt x="0" y="0"/>
                </a:moveTo>
                <a:lnTo>
                  <a:pt x="5500063" y="0"/>
                </a:lnTo>
                <a:lnTo>
                  <a:pt x="5500063" y="3444415"/>
                </a:lnTo>
                <a:lnTo>
                  <a:pt x="0" y="34444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201088" y="625744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472715" y="6842585"/>
            <a:ext cx="5500063" cy="3444415"/>
          </a:xfrm>
          <a:custGeom>
            <a:avLst/>
            <a:gdLst/>
            <a:ahLst/>
            <a:cxnLst/>
            <a:rect l="l" t="t" r="r" b="b"/>
            <a:pathLst>
              <a:path w="5500063" h="3444415">
                <a:moveTo>
                  <a:pt x="5500063" y="0"/>
                </a:moveTo>
                <a:lnTo>
                  <a:pt x="0" y="0"/>
                </a:lnTo>
                <a:lnTo>
                  <a:pt x="0" y="3444415"/>
                </a:lnTo>
                <a:lnTo>
                  <a:pt x="5500063" y="3444415"/>
                </a:lnTo>
                <a:lnTo>
                  <a:pt x="550006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867754" y="7830129"/>
            <a:ext cx="4659287" cy="649123"/>
            <a:chOff x="0" y="0"/>
            <a:chExt cx="1227137" cy="1709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7137" cy="170962"/>
            </a:xfrm>
            <a:custGeom>
              <a:avLst/>
              <a:gdLst/>
              <a:ahLst/>
              <a:cxnLst/>
              <a:rect l="l" t="t" r="r" b="b"/>
              <a:pathLst>
                <a:path w="1227137" h="170962">
                  <a:moveTo>
                    <a:pt x="0" y="0"/>
                  </a:moveTo>
                  <a:lnTo>
                    <a:pt x="1227137" y="0"/>
                  </a:lnTo>
                  <a:lnTo>
                    <a:pt x="1227137" y="170962"/>
                  </a:lnTo>
                  <a:lnTo>
                    <a:pt x="0" y="170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227137" cy="237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0"/>
            <a:ext cx="2312961" cy="2315855"/>
          </a:xfrm>
          <a:custGeom>
            <a:avLst/>
            <a:gdLst/>
            <a:ahLst/>
            <a:cxnLst/>
            <a:rect l="l" t="t" r="r" b="b"/>
            <a:pathLst>
              <a:path w="2312961" h="2315855">
                <a:moveTo>
                  <a:pt x="0" y="0"/>
                </a:moveTo>
                <a:lnTo>
                  <a:pt x="2312961" y="0"/>
                </a:lnTo>
                <a:lnTo>
                  <a:pt x="2312961" y="2315855"/>
                </a:lnTo>
                <a:lnTo>
                  <a:pt x="0" y="23158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7974039" y="0"/>
            <a:ext cx="2312961" cy="2315855"/>
          </a:xfrm>
          <a:custGeom>
            <a:avLst/>
            <a:gdLst/>
            <a:ahLst/>
            <a:cxnLst/>
            <a:rect l="l" t="t" r="r" b="b"/>
            <a:pathLst>
              <a:path w="2312961" h="2315855">
                <a:moveTo>
                  <a:pt x="2312961" y="0"/>
                </a:moveTo>
                <a:lnTo>
                  <a:pt x="0" y="0"/>
                </a:lnTo>
                <a:lnTo>
                  <a:pt x="0" y="2315855"/>
                </a:lnTo>
                <a:lnTo>
                  <a:pt x="2312961" y="2315855"/>
                </a:lnTo>
                <a:lnTo>
                  <a:pt x="231296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81309" y="1872765"/>
            <a:ext cx="1641885" cy="1535162"/>
          </a:xfrm>
          <a:custGeom>
            <a:avLst/>
            <a:gdLst/>
            <a:ahLst/>
            <a:cxnLst/>
            <a:rect l="l" t="t" r="r" b="b"/>
            <a:pathLst>
              <a:path w="1641885" h="1535162">
                <a:moveTo>
                  <a:pt x="0" y="0"/>
                </a:moveTo>
                <a:lnTo>
                  <a:pt x="1641885" y="0"/>
                </a:lnTo>
                <a:lnTo>
                  <a:pt x="1641885" y="1535162"/>
                </a:lnTo>
                <a:lnTo>
                  <a:pt x="0" y="15351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975390" y="1085850"/>
            <a:ext cx="6444015" cy="200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741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VOLUNTEERS NEEDED!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8145845" y="1872765"/>
            <a:ext cx="1641885" cy="1535162"/>
          </a:xfrm>
          <a:custGeom>
            <a:avLst/>
            <a:gdLst/>
            <a:ahLst/>
            <a:cxnLst/>
            <a:rect l="l" t="t" r="r" b="b"/>
            <a:pathLst>
              <a:path w="1641885" h="1535162">
                <a:moveTo>
                  <a:pt x="1641884" y="0"/>
                </a:moveTo>
                <a:lnTo>
                  <a:pt x="0" y="0"/>
                </a:lnTo>
                <a:lnTo>
                  <a:pt x="0" y="1535162"/>
                </a:lnTo>
                <a:lnTo>
                  <a:pt x="1641884" y="1535162"/>
                </a:lnTo>
                <a:lnTo>
                  <a:pt x="164188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867754" y="3485081"/>
            <a:ext cx="4659287" cy="89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1"/>
              </a:lnSpc>
              <a:spcBef>
                <a:spcPct val="0"/>
              </a:spcBef>
            </a:pPr>
            <a:r>
              <a:rPr lang="en-US" sz="2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CALLING ALL VOLUNTEERS! WE NEED YOUR HELP!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23577" y="5012423"/>
            <a:ext cx="5947642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Our organization is looking for dedicated individuals to join us in our mission to make a positive impact in our community.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14285" y="6564151"/>
            <a:ext cx="494577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Contact us today to learn more about this exciting volunteer opportunity.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67754" y="7937203"/>
            <a:ext cx="4604961" cy="45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www.alliancegpw.org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5850943" y="2740957"/>
            <a:ext cx="6814713" cy="9537130"/>
          </a:xfrm>
          <a:custGeom>
            <a:avLst/>
            <a:gdLst/>
            <a:ahLst/>
            <a:cxnLst/>
            <a:rect l="l" t="t" r="r" b="b"/>
            <a:pathLst>
              <a:path w="6814713" h="9537130">
                <a:moveTo>
                  <a:pt x="6814714" y="9537131"/>
                </a:moveTo>
                <a:lnTo>
                  <a:pt x="0" y="9537131"/>
                </a:lnTo>
                <a:lnTo>
                  <a:pt x="0" y="0"/>
                </a:lnTo>
                <a:lnTo>
                  <a:pt x="6814714" y="0"/>
                </a:lnTo>
                <a:lnTo>
                  <a:pt x="6814714" y="953713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249">
            <a:off x="4253172" y="3075360"/>
            <a:ext cx="6815577" cy="7826499"/>
          </a:xfrm>
          <a:custGeom>
            <a:avLst/>
            <a:gdLst/>
            <a:ahLst/>
            <a:cxnLst/>
            <a:rect l="l" t="t" r="r" b="b"/>
            <a:pathLst>
              <a:path w="6815577" h="7826499">
                <a:moveTo>
                  <a:pt x="0" y="0"/>
                </a:moveTo>
                <a:lnTo>
                  <a:pt x="6815576" y="0"/>
                </a:lnTo>
                <a:lnTo>
                  <a:pt x="6815576" y="7826500"/>
                </a:lnTo>
                <a:lnTo>
                  <a:pt x="0" y="7826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41893" y="558719"/>
            <a:ext cx="6469649" cy="298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27"/>
              </a:lnSpc>
            </a:pPr>
            <a:r>
              <a:rPr lang="en-US" sz="11640" b="1" spc="-349">
                <a:solidFill>
                  <a:srgbClr val="182132"/>
                </a:solidFill>
                <a:latin typeface="Heading Now 61-68 Bold"/>
                <a:ea typeface="Heading Now 61-68 Bold"/>
                <a:cs typeface="Heading Now 61-68 Bold"/>
                <a:sym typeface="Heading Now 61-68 Bold"/>
              </a:rPr>
              <a:t>Urgently Need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9043" y="3340334"/>
            <a:ext cx="4680836" cy="82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7"/>
              </a:lnSpc>
            </a:pPr>
            <a:r>
              <a:rPr lang="en-US" sz="5347" spc="-160">
                <a:solidFill>
                  <a:srgbClr val="182132"/>
                </a:solidFill>
                <a:latin typeface="Heading Now 61-68"/>
                <a:ea typeface="Heading Now 61-68"/>
                <a:cs typeface="Heading Now 61-68"/>
                <a:sym typeface="Heading Now 61-68"/>
              </a:rPr>
              <a:t>Volunteers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9043" y="8615657"/>
            <a:ext cx="5164147" cy="737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</a:pPr>
            <a:r>
              <a:rPr lang="en-US" sz="2431" spc="-72">
                <a:solidFill>
                  <a:srgbClr val="182132"/>
                </a:solidFill>
                <a:latin typeface="Heading Now 61-68"/>
                <a:ea typeface="Heading Now 61-68"/>
                <a:cs typeface="Heading Now 61-68"/>
                <a:sym typeface="Heading Now 61-68"/>
              </a:rPr>
              <a:t>Send your resume or questions to Portfolio to hello@ourorganization.org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6195" y="4817340"/>
            <a:ext cx="2745987" cy="64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8"/>
              </a:lnSpc>
            </a:pPr>
            <a:r>
              <a:rPr lang="en-US" sz="4423" b="1" spc="-132">
                <a:solidFill>
                  <a:srgbClr val="182132"/>
                </a:solidFill>
                <a:latin typeface="Heading Now 61-68 Bold"/>
                <a:ea typeface="Heading Now 61-68 Bold"/>
                <a:cs typeface="Heading Now 61-68 Bold"/>
                <a:sym typeface="Heading Now 61-68 Bold"/>
              </a:rPr>
              <a:t>TASK/JOB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6195" y="5622445"/>
            <a:ext cx="2738834" cy="555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2774" lvl="1" indent="-216387" algn="l">
              <a:lnSpc>
                <a:spcPts val="2004"/>
              </a:lnSpc>
              <a:buFont typeface="Arial"/>
              <a:buChar char="•"/>
            </a:pPr>
            <a:r>
              <a:rPr lang="en-US" sz="2004" spc="-60">
                <a:solidFill>
                  <a:srgbClr val="182132"/>
                </a:solidFill>
                <a:latin typeface="Heading Now 61-68"/>
                <a:ea typeface="Heading Now 61-68"/>
                <a:cs typeface="Heading Now 61-68"/>
                <a:sym typeface="Heading Now 61-68"/>
              </a:rPr>
              <a:t>Requirements</a:t>
            </a:r>
          </a:p>
          <a:p>
            <a:pPr marL="432774" lvl="1" indent="-216387" algn="l">
              <a:lnSpc>
                <a:spcPts val="2004"/>
              </a:lnSpc>
              <a:buFont typeface="Arial"/>
              <a:buChar char="•"/>
            </a:pPr>
            <a:r>
              <a:rPr lang="en-US" sz="2004" spc="-60">
                <a:solidFill>
                  <a:srgbClr val="182132"/>
                </a:solidFill>
                <a:latin typeface="Heading Now 61-68"/>
                <a:ea typeface="Heading Now 61-68"/>
                <a:cs typeface="Heading Now 61-68"/>
                <a:sym typeface="Heading Now 61-68"/>
              </a:rPr>
              <a:t>Experience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1893" y="6681308"/>
            <a:ext cx="2745987" cy="64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8"/>
              </a:lnSpc>
            </a:pPr>
            <a:r>
              <a:rPr lang="en-US" sz="4423" b="1" spc="-132">
                <a:solidFill>
                  <a:srgbClr val="182132"/>
                </a:solidFill>
                <a:latin typeface="Heading Now 61-68 Bold"/>
                <a:ea typeface="Heading Now 61-68 Bold"/>
                <a:cs typeface="Heading Now 61-68 Bold"/>
                <a:sym typeface="Heading Now 61-68 Bold"/>
              </a:rPr>
              <a:t>TASK/JOB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9043" y="7499998"/>
            <a:ext cx="2738834" cy="555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2774" lvl="1" indent="-216387" algn="l">
              <a:lnSpc>
                <a:spcPts val="2004"/>
              </a:lnSpc>
              <a:buFont typeface="Arial"/>
              <a:buChar char="•"/>
            </a:pPr>
            <a:r>
              <a:rPr lang="en-US" sz="2004" spc="-60">
                <a:solidFill>
                  <a:srgbClr val="182132"/>
                </a:solidFill>
                <a:latin typeface="Heading Now 61-68"/>
                <a:ea typeface="Heading Now 61-68"/>
                <a:cs typeface="Heading Now 61-68"/>
                <a:sym typeface="Heading Now 61-68"/>
              </a:rPr>
              <a:t>Requirements</a:t>
            </a:r>
          </a:p>
          <a:p>
            <a:pPr marL="432774" lvl="1" indent="-216387" algn="l">
              <a:lnSpc>
                <a:spcPts val="2004"/>
              </a:lnSpc>
              <a:buFont typeface="Arial"/>
              <a:buChar char="•"/>
            </a:pPr>
            <a:r>
              <a:rPr lang="en-US" sz="2004" spc="-60">
                <a:solidFill>
                  <a:srgbClr val="182132"/>
                </a:solidFill>
                <a:latin typeface="Heading Now 61-68"/>
                <a:ea typeface="Heading Now 61-68"/>
                <a:cs typeface="Heading Now 61-68"/>
                <a:sym typeface="Heading Now 61-68"/>
              </a:rPr>
              <a:t>Experience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426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7203053"/>
            <a:ext cx="3705472" cy="883667"/>
            <a:chOff x="0" y="0"/>
            <a:chExt cx="3375433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75433" cy="406400"/>
            </a:xfrm>
            <a:custGeom>
              <a:avLst/>
              <a:gdLst/>
              <a:ahLst/>
              <a:cxnLst/>
              <a:rect l="l" t="t" r="r" b="b"/>
              <a:pathLst>
                <a:path w="3375433" h="406400">
                  <a:moveTo>
                    <a:pt x="3375433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3375433" y="406400"/>
                  </a:lnTo>
                  <a:lnTo>
                    <a:pt x="3273833" y="203200"/>
                  </a:lnTo>
                  <a:lnTo>
                    <a:pt x="3375433" y="0"/>
                  </a:lnTo>
                  <a:close/>
                </a:path>
              </a:pathLst>
            </a:custGeom>
            <a:solidFill>
              <a:srgbClr val="2980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9525"/>
              <a:ext cx="319763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9873647">
            <a:off x="5870105" y="4378918"/>
            <a:ext cx="8566542" cy="7720463"/>
          </a:xfrm>
          <a:custGeom>
            <a:avLst/>
            <a:gdLst/>
            <a:ahLst/>
            <a:cxnLst/>
            <a:rect l="l" t="t" r="r" b="b"/>
            <a:pathLst>
              <a:path w="8566542" h="7720463">
                <a:moveTo>
                  <a:pt x="0" y="0"/>
                </a:moveTo>
                <a:lnTo>
                  <a:pt x="8566542" y="0"/>
                </a:lnTo>
                <a:lnTo>
                  <a:pt x="8566542" y="7720464"/>
                </a:lnTo>
                <a:lnTo>
                  <a:pt x="0" y="772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8644493" y="301320"/>
            <a:ext cx="2444325" cy="2034901"/>
          </a:xfrm>
          <a:custGeom>
            <a:avLst/>
            <a:gdLst/>
            <a:ahLst/>
            <a:cxnLst/>
            <a:rect l="l" t="t" r="r" b="b"/>
            <a:pathLst>
              <a:path w="2444325" h="2034901">
                <a:moveTo>
                  <a:pt x="2444326" y="0"/>
                </a:moveTo>
                <a:lnTo>
                  <a:pt x="0" y="0"/>
                </a:lnTo>
                <a:lnTo>
                  <a:pt x="0" y="2034901"/>
                </a:lnTo>
                <a:lnTo>
                  <a:pt x="2444326" y="2034901"/>
                </a:lnTo>
                <a:lnTo>
                  <a:pt x="244432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40535" y="1426939"/>
            <a:ext cx="5838459" cy="207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63"/>
              </a:lnSpc>
            </a:pPr>
            <a:r>
              <a:rPr lang="en-US" sz="12116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WE ARE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535" y="2587011"/>
            <a:ext cx="9746465" cy="238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89"/>
              </a:lnSpc>
            </a:pPr>
            <a:r>
              <a:rPr lang="en-US" sz="13920" b="1">
                <a:solidFill>
                  <a:srgbClr val="2980C1"/>
                </a:solidFill>
                <a:latin typeface="Open Sans SemiCondensed Bold"/>
                <a:ea typeface="Open Sans SemiCondensed Bold"/>
                <a:cs typeface="Open Sans SemiCondensed Bold"/>
                <a:sym typeface="Open Sans SemiCondensed Bold"/>
              </a:rPr>
              <a:t>RECRUITING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273300"/>
            <a:ext cx="5350293" cy="906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4"/>
              </a:lnSpc>
            </a:pPr>
            <a:r>
              <a:rPr lang="en-US" sz="5260" dirty="0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Role We Need To Fill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7300" y="7320188"/>
            <a:ext cx="3329490" cy="582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40"/>
              </a:lnSpc>
            </a:pPr>
            <a:r>
              <a:rPr lang="en-US" sz="3386" b="1" dirty="0">
                <a:solidFill>
                  <a:srgbClr val="FFFFFF"/>
                </a:solidFill>
                <a:latin typeface="Open Sans SemiCondensed Bold"/>
                <a:ea typeface="Open Sans SemiCondensed Bold"/>
                <a:cs typeface="Open Sans SemiCondensed Bold"/>
                <a:sym typeface="Open Sans SemiCondensed Bold"/>
              </a:rPr>
              <a:t>Send Resume 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337446"/>
            <a:ext cx="4648200" cy="359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62"/>
              </a:lnSpc>
            </a:pPr>
            <a:r>
              <a:rPr lang="en-US" sz="3600" dirty="0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Hello@organization.org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81075"/>
            <a:ext cx="4300089" cy="38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6"/>
              </a:lnSpc>
            </a:pPr>
            <a:r>
              <a:rPr lang="en-US" sz="2218" spc="361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NAME OF ORGANIZATION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2103" y="0"/>
            <a:ext cx="4664897" cy="10287000"/>
            <a:chOff x="0" y="0"/>
            <a:chExt cx="122861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8615" cy="2709333"/>
            </a:xfrm>
            <a:custGeom>
              <a:avLst/>
              <a:gdLst/>
              <a:ahLst/>
              <a:cxnLst/>
              <a:rect l="l" t="t" r="r" b="b"/>
              <a:pathLst>
                <a:path w="1228615" h="2709333">
                  <a:moveTo>
                    <a:pt x="0" y="0"/>
                  </a:moveTo>
                  <a:lnTo>
                    <a:pt x="1228615" y="0"/>
                  </a:lnTo>
                  <a:lnTo>
                    <a:pt x="12286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662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2861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285933" y="-1480778"/>
            <a:ext cx="6399149" cy="9788373"/>
          </a:xfrm>
          <a:custGeom>
            <a:avLst/>
            <a:gdLst/>
            <a:ahLst/>
            <a:cxnLst/>
            <a:rect l="l" t="t" r="r" b="b"/>
            <a:pathLst>
              <a:path w="6399149" h="9788373">
                <a:moveTo>
                  <a:pt x="0" y="0"/>
                </a:moveTo>
                <a:lnTo>
                  <a:pt x="6399148" y="0"/>
                </a:lnTo>
                <a:lnTo>
                  <a:pt x="6399148" y="9788373"/>
                </a:lnTo>
                <a:lnTo>
                  <a:pt x="0" y="97883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869329" y="4633620"/>
            <a:ext cx="3275956" cy="615217"/>
            <a:chOff x="0" y="0"/>
            <a:chExt cx="1405310" cy="1562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5310" cy="156297"/>
            </a:xfrm>
            <a:custGeom>
              <a:avLst/>
              <a:gdLst/>
              <a:ahLst/>
              <a:cxnLst/>
              <a:rect l="l" t="t" r="r" b="b"/>
              <a:pathLst>
                <a:path w="1405310" h="156297">
                  <a:moveTo>
                    <a:pt x="53184" y="0"/>
                  </a:moveTo>
                  <a:lnTo>
                    <a:pt x="1352126" y="0"/>
                  </a:lnTo>
                  <a:cubicBezTo>
                    <a:pt x="1381498" y="0"/>
                    <a:pt x="1405310" y="23811"/>
                    <a:pt x="1405310" y="53184"/>
                  </a:cubicBezTo>
                  <a:lnTo>
                    <a:pt x="1405310" y="103113"/>
                  </a:lnTo>
                  <a:cubicBezTo>
                    <a:pt x="1405310" y="132485"/>
                    <a:pt x="1381498" y="156297"/>
                    <a:pt x="1352126" y="156297"/>
                  </a:cubicBezTo>
                  <a:lnTo>
                    <a:pt x="53184" y="156297"/>
                  </a:lnTo>
                  <a:cubicBezTo>
                    <a:pt x="23811" y="156297"/>
                    <a:pt x="0" y="132485"/>
                    <a:pt x="0" y="103113"/>
                  </a:cubicBezTo>
                  <a:lnTo>
                    <a:pt x="0" y="53184"/>
                  </a:lnTo>
                  <a:cubicBezTo>
                    <a:pt x="0" y="23811"/>
                    <a:pt x="23811" y="0"/>
                    <a:pt x="53184" y="0"/>
                  </a:cubicBezTo>
                  <a:close/>
                </a:path>
              </a:pathLst>
            </a:custGeom>
            <a:solidFill>
              <a:srgbClr val="5343A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405310" cy="213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26996" y="7568980"/>
            <a:ext cx="3048771" cy="812055"/>
          </a:xfrm>
          <a:custGeom>
            <a:avLst/>
            <a:gdLst/>
            <a:ahLst/>
            <a:cxnLst/>
            <a:rect l="l" t="t" r="r" b="b"/>
            <a:pathLst>
              <a:path w="3048771" h="812055">
                <a:moveTo>
                  <a:pt x="0" y="0"/>
                </a:moveTo>
                <a:lnTo>
                  <a:pt x="3048771" y="0"/>
                </a:lnTo>
                <a:lnTo>
                  <a:pt x="3048771" y="812054"/>
                </a:lnTo>
                <a:lnTo>
                  <a:pt x="0" y="81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6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872508" y="7431862"/>
            <a:ext cx="3272777" cy="656621"/>
            <a:chOff x="0" y="0"/>
            <a:chExt cx="831453" cy="1668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1453" cy="166815"/>
            </a:xfrm>
            <a:custGeom>
              <a:avLst/>
              <a:gdLst/>
              <a:ahLst/>
              <a:cxnLst/>
              <a:rect l="l" t="t" r="r" b="b"/>
              <a:pathLst>
                <a:path w="831453" h="166815">
                  <a:moveTo>
                    <a:pt x="83408" y="0"/>
                  </a:moveTo>
                  <a:lnTo>
                    <a:pt x="748046" y="0"/>
                  </a:lnTo>
                  <a:cubicBezTo>
                    <a:pt x="770167" y="0"/>
                    <a:pt x="791382" y="8788"/>
                    <a:pt x="807024" y="24430"/>
                  </a:cubicBezTo>
                  <a:cubicBezTo>
                    <a:pt x="822666" y="40072"/>
                    <a:pt x="831453" y="61287"/>
                    <a:pt x="831453" y="83408"/>
                  </a:cubicBezTo>
                  <a:lnTo>
                    <a:pt x="831453" y="83408"/>
                  </a:lnTo>
                  <a:cubicBezTo>
                    <a:pt x="831453" y="129472"/>
                    <a:pt x="794110" y="166815"/>
                    <a:pt x="748046" y="166815"/>
                  </a:cubicBezTo>
                  <a:lnTo>
                    <a:pt x="83408" y="166815"/>
                  </a:lnTo>
                  <a:cubicBezTo>
                    <a:pt x="61287" y="166815"/>
                    <a:pt x="40072" y="158028"/>
                    <a:pt x="24430" y="142386"/>
                  </a:cubicBezTo>
                  <a:cubicBezTo>
                    <a:pt x="8788" y="126744"/>
                    <a:pt x="0" y="105529"/>
                    <a:pt x="0" y="83408"/>
                  </a:cubicBezTo>
                  <a:lnTo>
                    <a:pt x="0" y="83408"/>
                  </a:lnTo>
                  <a:cubicBezTo>
                    <a:pt x="0" y="61287"/>
                    <a:pt x="8788" y="40072"/>
                    <a:pt x="24430" y="24430"/>
                  </a:cubicBezTo>
                  <a:cubicBezTo>
                    <a:pt x="40072" y="8788"/>
                    <a:pt x="61287" y="0"/>
                    <a:pt x="83408" y="0"/>
                  </a:cubicBezTo>
                  <a:close/>
                </a:path>
              </a:pathLst>
            </a:custGeom>
            <a:solidFill>
              <a:srgbClr val="5343A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31453" cy="223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00843" y="8584155"/>
            <a:ext cx="657457" cy="6574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6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26996" y="8684804"/>
            <a:ext cx="431957" cy="431957"/>
          </a:xfrm>
          <a:custGeom>
            <a:avLst/>
            <a:gdLst/>
            <a:ahLst/>
            <a:cxnLst/>
            <a:rect l="l" t="t" r="r" b="b"/>
            <a:pathLst>
              <a:path w="431957" h="431957">
                <a:moveTo>
                  <a:pt x="0" y="0"/>
                </a:moveTo>
                <a:lnTo>
                  <a:pt x="431957" y="0"/>
                </a:lnTo>
                <a:lnTo>
                  <a:pt x="431957" y="431957"/>
                </a:lnTo>
                <a:lnTo>
                  <a:pt x="0" y="431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653342" y="8637199"/>
            <a:ext cx="552459" cy="551368"/>
          </a:xfrm>
          <a:custGeom>
            <a:avLst/>
            <a:gdLst/>
            <a:ahLst/>
            <a:cxnLst/>
            <a:rect l="l" t="t" r="r" b="b"/>
            <a:pathLst>
              <a:path w="552459" h="551368">
                <a:moveTo>
                  <a:pt x="0" y="0"/>
                </a:moveTo>
                <a:lnTo>
                  <a:pt x="552459" y="0"/>
                </a:lnTo>
                <a:lnTo>
                  <a:pt x="552459" y="551368"/>
                </a:lnTo>
                <a:lnTo>
                  <a:pt x="0" y="551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926996" y="1038076"/>
            <a:ext cx="4216504" cy="28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81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Name of Your Organization Here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9329" y="2685469"/>
            <a:ext cx="3762537" cy="116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3"/>
              </a:lnSpc>
            </a:pPr>
            <a:r>
              <a:rPr lang="en-US" sz="7968" b="1">
                <a:solidFill>
                  <a:srgbClr val="5343A2"/>
                </a:solidFill>
                <a:latin typeface="Garet 1 Bold"/>
                <a:ea typeface="Garet 1 Bold"/>
                <a:cs typeface="Garet 1 Bold"/>
                <a:sym typeface="Garet 1 Bold"/>
              </a:rPr>
              <a:t>YOU!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9329" y="2336170"/>
            <a:ext cx="3786255" cy="51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30"/>
              </a:lnSpc>
            </a:pPr>
            <a:r>
              <a:rPr lang="en-US" sz="3504" b="1">
                <a:solidFill>
                  <a:srgbClr val="2E2E2E"/>
                </a:solidFill>
                <a:latin typeface="Garet 1 Bold"/>
                <a:ea typeface="Garet 1 Bold"/>
                <a:cs typeface="Garet 1 Bold"/>
                <a:sym typeface="Garet 1 Bold"/>
              </a:rPr>
              <a:t>WE WANT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9329" y="3727322"/>
            <a:ext cx="4274171" cy="24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58"/>
              </a:lnSpc>
            </a:pPr>
            <a:r>
              <a:rPr lang="en-US" sz="1616" b="1" spc="32">
                <a:solidFill>
                  <a:srgbClr val="2E2E2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JOIN OUR COMMUNITY SUPPORT TEAM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07348" y="4760956"/>
            <a:ext cx="2939284" cy="44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OPEN POSITIONS: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2627" y="7551140"/>
            <a:ext cx="2973140" cy="35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01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SUBMIT YOUR RESUME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1235" y="5401237"/>
            <a:ext cx="3900632" cy="34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083" lvl="1" indent="-210542" algn="l">
              <a:lnSpc>
                <a:spcPts val="2730"/>
              </a:lnSpc>
              <a:buFont typeface="Arial"/>
              <a:buChar char="•"/>
            </a:pPr>
            <a:r>
              <a:rPr lang="en-US" sz="1950">
                <a:solidFill>
                  <a:srgbClr val="2E2E2E"/>
                </a:solidFill>
                <a:latin typeface="Poppins"/>
                <a:ea typeface="Poppins"/>
                <a:cs typeface="Poppins"/>
                <a:sym typeface="Poppins"/>
              </a:rPr>
              <a:t>Website Designer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1235" y="5785011"/>
            <a:ext cx="3900632" cy="34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083" lvl="1" indent="-210542" algn="l">
              <a:lnSpc>
                <a:spcPts val="2730"/>
              </a:lnSpc>
              <a:buFont typeface="Arial"/>
              <a:buChar char="•"/>
            </a:pPr>
            <a:r>
              <a:rPr lang="en-US" sz="1950">
                <a:solidFill>
                  <a:srgbClr val="2E2E2E"/>
                </a:solidFill>
                <a:latin typeface="Poppins"/>
                <a:ea typeface="Poppins"/>
                <a:cs typeface="Poppins"/>
                <a:sym typeface="Poppins"/>
              </a:rPr>
              <a:t>Graphic Designer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31235" y="6168785"/>
            <a:ext cx="3924349" cy="34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083" lvl="1" indent="-210542" algn="l">
              <a:lnSpc>
                <a:spcPts val="2730"/>
              </a:lnSpc>
              <a:buFont typeface="Arial"/>
              <a:buChar char="•"/>
            </a:pPr>
            <a:r>
              <a:rPr lang="en-US" sz="1950">
                <a:solidFill>
                  <a:srgbClr val="2E2E2E"/>
                </a:solidFill>
                <a:latin typeface="Poppins"/>
                <a:ea typeface="Poppins"/>
                <a:cs typeface="Poppins"/>
                <a:sym typeface="Poppins"/>
              </a:rPr>
              <a:t>Marketing Staff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31235" y="6552559"/>
            <a:ext cx="3924349" cy="34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083" lvl="1" indent="-210542" algn="l">
              <a:lnSpc>
                <a:spcPts val="2730"/>
              </a:lnSpc>
              <a:buFont typeface="Arial"/>
              <a:buChar char="•"/>
            </a:pPr>
            <a:r>
              <a:rPr lang="en-US" sz="1950">
                <a:solidFill>
                  <a:srgbClr val="2E2E2E"/>
                </a:solidFill>
                <a:latin typeface="Poppins"/>
                <a:ea typeface="Poppins"/>
                <a:cs typeface="Poppins"/>
                <a:sym typeface="Poppins"/>
              </a:rPr>
              <a:t>Administrative staff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94806" y="8633910"/>
            <a:ext cx="2112158" cy="23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56"/>
              </a:lnSpc>
              <a:spcBef>
                <a:spcPct val="0"/>
              </a:spcBef>
            </a:pPr>
            <a:r>
              <a:rPr lang="en-US" sz="1326" b="1" u="none" strike="noStrike">
                <a:solidFill>
                  <a:srgbClr val="2E2E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Send your resume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96744" y="8833320"/>
            <a:ext cx="3158840" cy="283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2227"/>
              </a:lnSpc>
              <a:spcBef>
                <a:spcPct val="0"/>
              </a:spcBef>
            </a:pPr>
            <a:r>
              <a:rPr lang="en-US" sz="1590" b="1" u="none" strike="noStrik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hello@reallygreatsite.com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43500" y="8812743"/>
            <a:ext cx="3333518" cy="28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2227"/>
              </a:lnSpc>
              <a:spcBef>
                <a:spcPct val="0"/>
              </a:spcBef>
            </a:pPr>
            <a:r>
              <a:rPr lang="en-US" sz="159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your website+logo</a:t>
            </a:r>
            <a:r>
              <a:rPr lang="en-US" sz="1590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.com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427402" y="8629331"/>
            <a:ext cx="2038886" cy="23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6"/>
              </a:lnSpc>
            </a:pPr>
            <a:r>
              <a:rPr lang="en-US" sz="1326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For More Information</a:t>
            </a:r>
          </a:p>
        </p:txBody>
      </p:sp>
      <p:sp>
        <p:nvSpPr>
          <p:cNvPr id="32" name="TextBox 32"/>
          <p:cNvSpPr txBox="1"/>
          <p:nvPr/>
        </p:nvSpPr>
        <p:spPr>
          <a:xfrm rot="3730346">
            <a:off x="5402514" y="3898658"/>
            <a:ext cx="3810018" cy="87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4"/>
              </a:lnSpc>
              <a:spcBef>
                <a:spcPct val="0"/>
              </a:spcBef>
            </a:pPr>
            <a:r>
              <a:rPr lang="en-US" sz="488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VOLUNTEER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7799" y="9204383"/>
            <a:ext cx="11342598" cy="1277322"/>
            <a:chOff x="0" y="0"/>
            <a:chExt cx="2987351" cy="336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7351" cy="336414"/>
            </a:xfrm>
            <a:custGeom>
              <a:avLst/>
              <a:gdLst/>
              <a:ahLst/>
              <a:cxnLst/>
              <a:rect l="l" t="t" r="r" b="b"/>
              <a:pathLst>
                <a:path w="2987351" h="336414">
                  <a:moveTo>
                    <a:pt x="0" y="0"/>
                  </a:moveTo>
                  <a:lnTo>
                    <a:pt x="2987351" y="0"/>
                  </a:lnTo>
                  <a:lnTo>
                    <a:pt x="2987351" y="336414"/>
                  </a:lnTo>
                  <a:lnTo>
                    <a:pt x="0" y="336414"/>
                  </a:lnTo>
                  <a:close/>
                </a:path>
              </a:pathLst>
            </a:custGeom>
            <a:solidFill>
              <a:srgbClr val="2474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87351" cy="39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06995" y="2982154"/>
            <a:ext cx="7974508" cy="79745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74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58300" y="4033480"/>
            <a:ext cx="7974508" cy="797450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9F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58265" y="-4478608"/>
            <a:ext cx="9131435" cy="10282924"/>
            <a:chOff x="0" y="0"/>
            <a:chExt cx="812800" cy="9152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915295"/>
            </a:xfrm>
            <a:custGeom>
              <a:avLst/>
              <a:gdLst/>
              <a:ahLst/>
              <a:cxnLst/>
              <a:rect l="l" t="t" r="r" b="b"/>
              <a:pathLst>
                <a:path w="812800" h="915295">
                  <a:moveTo>
                    <a:pt x="406400" y="0"/>
                  </a:moveTo>
                  <a:cubicBezTo>
                    <a:pt x="181951" y="0"/>
                    <a:pt x="0" y="204896"/>
                    <a:pt x="0" y="457648"/>
                  </a:cubicBezTo>
                  <a:cubicBezTo>
                    <a:pt x="0" y="710400"/>
                    <a:pt x="181951" y="915295"/>
                    <a:pt x="406400" y="915295"/>
                  </a:cubicBezTo>
                  <a:cubicBezTo>
                    <a:pt x="630849" y="915295"/>
                    <a:pt x="812800" y="710400"/>
                    <a:pt x="812800" y="457648"/>
                  </a:cubicBezTo>
                  <a:cubicBezTo>
                    <a:pt x="812800" y="20489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9F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659"/>
              <a:ext cx="660400" cy="8008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58265" y="-3902863"/>
            <a:ext cx="9131435" cy="913143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74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016624" y="-4019766"/>
            <a:ext cx="8697299" cy="8697264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93800" r="-64503" b="-7225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185281" y="3116075"/>
            <a:ext cx="5695675" cy="569567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74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545" tIns="50545" rIns="50545" bIns="5054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71644" y="3202437"/>
            <a:ext cx="5226161" cy="522616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9F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545" tIns="50545" rIns="50545" bIns="5054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530906" y="3461709"/>
            <a:ext cx="4707636" cy="4707617"/>
            <a:chOff x="0" y="0"/>
            <a:chExt cx="6350000" cy="63499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43861" t="-4090" r="-18089" b="-39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Freeform 27"/>
          <p:cNvSpPr/>
          <p:nvPr/>
        </p:nvSpPr>
        <p:spPr>
          <a:xfrm>
            <a:off x="633737" y="7417984"/>
            <a:ext cx="302833" cy="278606"/>
          </a:xfrm>
          <a:custGeom>
            <a:avLst/>
            <a:gdLst/>
            <a:ahLst/>
            <a:cxnLst/>
            <a:rect l="l" t="t" r="r" b="b"/>
            <a:pathLst>
              <a:path w="302833" h="278606">
                <a:moveTo>
                  <a:pt x="0" y="0"/>
                </a:moveTo>
                <a:lnTo>
                  <a:pt x="302832" y="0"/>
                </a:lnTo>
                <a:lnTo>
                  <a:pt x="302832" y="278606"/>
                </a:lnTo>
                <a:lnTo>
                  <a:pt x="0" y="27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633737" y="7881194"/>
            <a:ext cx="302833" cy="278606"/>
          </a:xfrm>
          <a:custGeom>
            <a:avLst/>
            <a:gdLst/>
            <a:ahLst/>
            <a:cxnLst/>
            <a:rect l="l" t="t" r="r" b="b"/>
            <a:pathLst>
              <a:path w="302833" h="278606">
                <a:moveTo>
                  <a:pt x="0" y="0"/>
                </a:moveTo>
                <a:lnTo>
                  <a:pt x="302832" y="0"/>
                </a:lnTo>
                <a:lnTo>
                  <a:pt x="302832" y="278606"/>
                </a:lnTo>
                <a:lnTo>
                  <a:pt x="0" y="27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633737" y="8344403"/>
            <a:ext cx="302833" cy="278606"/>
          </a:xfrm>
          <a:custGeom>
            <a:avLst/>
            <a:gdLst/>
            <a:ahLst/>
            <a:cxnLst/>
            <a:rect l="l" t="t" r="r" b="b"/>
            <a:pathLst>
              <a:path w="302833" h="278606">
                <a:moveTo>
                  <a:pt x="0" y="0"/>
                </a:moveTo>
                <a:lnTo>
                  <a:pt x="302832" y="0"/>
                </a:lnTo>
                <a:lnTo>
                  <a:pt x="302832" y="278606"/>
                </a:lnTo>
                <a:lnTo>
                  <a:pt x="0" y="27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>
            <a:off x="633737" y="9416424"/>
            <a:ext cx="2952734" cy="658536"/>
            <a:chOff x="0" y="0"/>
            <a:chExt cx="791365" cy="17649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91365" cy="176495"/>
            </a:xfrm>
            <a:custGeom>
              <a:avLst/>
              <a:gdLst/>
              <a:ahLst/>
              <a:cxnLst/>
              <a:rect l="l" t="t" r="r" b="b"/>
              <a:pathLst>
                <a:path w="791365" h="176495">
                  <a:moveTo>
                    <a:pt x="88247" y="0"/>
                  </a:moveTo>
                  <a:lnTo>
                    <a:pt x="703118" y="0"/>
                  </a:lnTo>
                  <a:cubicBezTo>
                    <a:pt x="726523" y="0"/>
                    <a:pt x="748969" y="9297"/>
                    <a:pt x="765518" y="25847"/>
                  </a:cubicBezTo>
                  <a:cubicBezTo>
                    <a:pt x="782068" y="42397"/>
                    <a:pt x="791365" y="64843"/>
                    <a:pt x="791365" y="88247"/>
                  </a:cubicBezTo>
                  <a:lnTo>
                    <a:pt x="791365" y="88247"/>
                  </a:lnTo>
                  <a:cubicBezTo>
                    <a:pt x="791365" y="136985"/>
                    <a:pt x="751856" y="176495"/>
                    <a:pt x="703118" y="176495"/>
                  </a:cubicBezTo>
                  <a:lnTo>
                    <a:pt x="88247" y="176495"/>
                  </a:lnTo>
                  <a:cubicBezTo>
                    <a:pt x="39510" y="176495"/>
                    <a:pt x="0" y="136985"/>
                    <a:pt x="0" y="88247"/>
                  </a:cubicBezTo>
                  <a:lnTo>
                    <a:pt x="0" y="88247"/>
                  </a:lnTo>
                  <a:cubicBezTo>
                    <a:pt x="0" y="39510"/>
                    <a:pt x="39510" y="0"/>
                    <a:pt x="882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791365" cy="233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33737" y="1337456"/>
            <a:ext cx="4324529" cy="112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1"/>
              </a:lnSpc>
              <a:spcBef>
                <a:spcPct val="0"/>
              </a:spcBef>
            </a:pPr>
            <a:r>
              <a:rPr lang="en-US" sz="6579">
                <a:solidFill>
                  <a:srgbClr val="439478"/>
                </a:solidFill>
                <a:latin typeface="Anton"/>
                <a:ea typeface="Anton"/>
                <a:cs typeface="Anton"/>
                <a:sym typeface="Anton"/>
              </a:rPr>
              <a:t>VOLUNTEERS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33737" y="2101798"/>
            <a:ext cx="4637907" cy="202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636"/>
              </a:lnSpc>
              <a:spcBef>
                <a:spcPct val="0"/>
              </a:spcBef>
            </a:pPr>
            <a:r>
              <a:rPr lang="en-US" sz="11883">
                <a:solidFill>
                  <a:srgbClr val="247458"/>
                </a:solidFill>
                <a:latin typeface="Anton"/>
                <a:ea typeface="Anton"/>
                <a:cs typeface="Anton"/>
                <a:sym typeface="Anton"/>
              </a:rPr>
              <a:t>NEEDED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33737" y="4476847"/>
            <a:ext cx="4183658" cy="175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Let's all contribute to helping individuals who are experiencing financial difficulty.</a:t>
            </a:r>
          </a:p>
        </p:txBody>
      </p:sp>
      <p:sp>
        <p:nvSpPr>
          <p:cNvPr id="36" name="Freeform 36"/>
          <p:cNvSpPr/>
          <p:nvPr/>
        </p:nvSpPr>
        <p:spPr>
          <a:xfrm>
            <a:off x="3837951" y="9552681"/>
            <a:ext cx="352655" cy="352655"/>
          </a:xfrm>
          <a:custGeom>
            <a:avLst/>
            <a:gdLst/>
            <a:ahLst/>
            <a:cxnLst/>
            <a:rect l="l" t="t" r="r" b="b"/>
            <a:pathLst>
              <a:path w="352655" h="352655">
                <a:moveTo>
                  <a:pt x="0" y="0"/>
                </a:moveTo>
                <a:lnTo>
                  <a:pt x="352655" y="0"/>
                </a:lnTo>
                <a:lnTo>
                  <a:pt x="352655" y="352655"/>
                </a:lnTo>
                <a:lnTo>
                  <a:pt x="0" y="352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4333425" y="9506241"/>
            <a:ext cx="3251965" cy="3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5"/>
              </a:lnSpc>
              <a:spcBef>
                <a:spcPct val="0"/>
              </a:spcBef>
            </a:pPr>
            <a:r>
              <a:rPr lang="en-US" sz="207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78050" y="7306081"/>
            <a:ext cx="4069768" cy="43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8"/>
              </a:lnSpc>
              <a:spcBef>
                <a:spcPct val="0"/>
              </a:spcBef>
            </a:pPr>
            <a:r>
              <a:rPr lang="en-US" sz="24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Snack &amp; Breakfast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78050" y="7769527"/>
            <a:ext cx="4069768" cy="43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8"/>
              </a:lnSpc>
              <a:spcBef>
                <a:spcPct val="0"/>
              </a:spcBef>
            </a:pPr>
            <a:r>
              <a:rPr lang="en-US" sz="24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Merchandise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3737" y="6728842"/>
            <a:ext cx="2318953" cy="50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1"/>
              </a:lnSpc>
              <a:spcBef>
                <a:spcPct val="0"/>
              </a:spcBef>
            </a:pPr>
            <a:r>
              <a:rPr lang="en-US" sz="2865" b="1">
                <a:solidFill>
                  <a:srgbClr val="247458"/>
                </a:solidFill>
                <a:latin typeface="Poppins Bold"/>
                <a:ea typeface="Poppins Bold"/>
                <a:cs typeface="Poppins Bold"/>
                <a:sym typeface="Poppins Bold"/>
              </a:rPr>
              <a:t>Benefit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90414" y="9456097"/>
            <a:ext cx="2639378" cy="49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  <a:spcBef>
                <a:spcPct val="0"/>
              </a:spcBef>
            </a:pPr>
            <a:r>
              <a:rPr lang="en-US" sz="2736" b="1">
                <a:solidFill>
                  <a:srgbClr val="247458"/>
                </a:solidFill>
                <a:latin typeface="Poppins Bold"/>
                <a:ea typeface="Poppins Bold"/>
                <a:cs typeface="Poppins Bold"/>
                <a:sym typeface="Poppins Bold"/>
              </a:rPr>
              <a:t>JOIN US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78050" y="8232500"/>
            <a:ext cx="4069768" cy="43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8"/>
              </a:lnSpc>
              <a:spcBef>
                <a:spcPct val="0"/>
              </a:spcBef>
            </a:pPr>
            <a:r>
              <a:rPr lang="en-US" sz="24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T-Shirt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43500"/>
            <a:ext cx="5938821" cy="5143500"/>
            <a:chOff x="0" y="0"/>
            <a:chExt cx="1564134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4134" cy="1354667"/>
            </a:xfrm>
            <a:custGeom>
              <a:avLst/>
              <a:gdLst/>
              <a:ahLst/>
              <a:cxnLst/>
              <a:rect l="l" t="t" r="r" b="b"/>
              <a:pathLst>
                <a:path w="1564134" h="1354667">
                  <a:moveTo>
                    <a:pt x="0" y="0"/>
                  </a:moveTo>
                  <a:lnTo>
                    <a:pt x="1564134" y="0"/>
                  </a:lnTo>
                  <a:lnTo>
                    <a:pt x="1564134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4F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1564134" cy="1316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500" y="5143500"/>
            <a:ext cx="5143500" cy="5143500"/>
            <a:chOff x="0" y="0"/>
            <a:chExt cx="6858000" cy="6858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3135861" y="4302034"/>
            <a:ext cx="1491120" cy="1074171"/>
            <a:chOff x="0" y="0"/>
            <a:chExt cx="630141" cy="4539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0141" cy="453941"/>
            </a:xfrm>
            <a:custGeom>
              <a:avLst/>
              <a:gdLst/>
              <a:ahLst/>
              <a:cxnLst/>
              <a:rect l="l" t="t" r="r" b="b"/>
              <a:pathLst>
                <a:path w="630141" h="453941">
                  <a:moveTo>
                    <a:pt x="315071" y="0"/>
                  </a:moveTo>
                  <a:lnTo>
                    <a:pt x="630141" y="453941"/>
                  </a:lnTo>
                  <a:lnTo>
                    <a:pt x="0" y="453941"/>
                  </a:lnTo>
                  <a:lnTo>
                    <a:pt x="315071" y="0"/>
                  </a:lnTo>
                  <a:close/>
                </a:path>
              </a:pathLst>
            </a:custGeom>
            <a:solidFill>
              <a:srgbClr val="FF4F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8460" y="248858"/>
              <a:ext cx="433222" cy="172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22398" y="327910"/>
            <a:ext cx="9015096" cy="406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</a:pPr>
            <a:r>
              <a:rPr lang="en-US" sz="9457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Why </a:t>
            </a:r>
          </a:p>
          <a:p>
            <a:pPr algn="ctr">
              <a:lnSpc>
                <a:spcPts val="9835"/>
              </a:lnSpc>
            </a:pPr>
            <a:r>
              <a:rPr lang="en-US" sz="9457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Volunteer at </a:t>
            </a:r>
          </a:p>
          <a:p>
            <a:pPr algn="ctr">
              <a:lnSpc>
                <a:spcPts val="9835"/>
              </a:lnSpc>
            </a:pPr>
            <a:r>
              <a:rPr lang="en-US" sz="9457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XYZ Church?</a:t>
            </a:r>
          </a:p>
        </p:txBody>
      </p:sp>
      <p:sp>
        <p:nvSpPr>
          <p:cNvPr id="11" name="Freeform 11"/>
          <p:cNvSpPr/>
          <p:nvPr/>
        </p:nvSpPr>
        <p:spPr>
          <a:xfrm>
            <a:off x="9258300" y="95250"/>
            <a:ext cx="974502" cy="944381"/>
          </a:xfrm>
          <a:custGeom>
            <a:avLst/>
            <a:gdLst/>
            <a:ahLst/>
            <a:cxnLst/>
            <a:rect l="l" t="t" r="r" b="b"/>
            <a:pathLst>
              <a:path w="974502" h="944381">
                <a:moveTo>
                  <a:pt x="0" y="0"/>
                </a:moveTo>
                <a:lnTo>
                  <a:pt x="974502" y="0"/>
                </a:lnTo>
                <a:lnTo>
                  <a:pt x="974502" y="944381"/>
                </a:lnTo>
                <a:lnTo>
                  <a:pt x="0" y="944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198" y="84319"/>
            <a:ext cx="974502" cy="944381"/>
          </a:xfrm>
          <a:custGeom>
            <a:avLst/>
            <a:gdLst/>
            <a:ahLst/>
            <a:cxnLst/>
            <a:rect l="l" t="t" r="r" b="b"/>
            <a:pathLst>
              <a:path w="974502" h="944381">
                <a:moveTo>
                  <a:pt x="0" y="0"/>
                </a:moveTo>
                <a:lnTo>
                  <a:pt x="974502" y="0"/>
                </a:lnTo>
                <a:lnTo>
                  <a:pt x="974502" y="944381"/>
                </a:lnTo>
                <a:lnTo>
                  <a:pt x="0" y="944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531635" y="5944028"/>
            <a:ext cx="4409220" cy="2487105"/>
            <a:chOff x="0" y="0"/>
            <a:chExt cx="5878960" cy="33161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7863" cy="347863"/>
            </a:xfrm>
            <a:custGeom>
              <a:avLst/>
              <a:gdLst/>
              <a:ahLst/>
              <a:cxnLst/>
              <a:rect l="l" t="t" r="r" b="b"/>
              <a:pathLst>
                <a:path w="347863" h="347863">
                  <a:moveTo>
                    <a:pt x="0" y="0"/>
                  </a:moveTo>
                  <a:lnTo>
                    <a:pt x="347863" y="0"/>
                  </a:lnTo>
                  <a:lnTo>
                    <a:pt x="347863" y="347863"/>
                  </a:lnTo>
                  <a:lnTo>
                    <a:pt x="0" y="347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43365" y="0"/>
              <a:ext cx="5235595" cy="1443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3"/>
                </a:lnSpc>
              </a:pPr>
              <a:r>
                <a:rPr lang="en-US" sz="2374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Personal growth and skill developmen</a:t>
              </a:r>
            </a:p>
            <a:p>
              <a:pPr algn="l">
                <a:lnSpc>
                  <a:spcPts val="2873"/>
                </a:lnSpc>
              </a:pPr>
              <a:endParaRPr lang="en-US" sz="2374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177476"/>
              <a:ext cx="347863" cy="347863"/>
            </a:xfrm>
            <a:custGeom>
              <a:avLst/>
              <a:gdLst/>
              <a:ahLst/>
              <a:cxnLst/>
              <a:rect l="l" t="t" r="r" b="b"/>
              <a:pathLst>
                <a:path w="347863" h="347863">
                  <a:moveTo>
                    <a:pt x="0" y="0"/>
                  </a:moveTo>
                  <a:lnTo>
                    <a:pt x="347863" y="0"/>
                  </a:lnTo>
                  <a:lnTo>
                    <a:pt x="347863" y="347863"/>
                  </a:lnTo>
                  <a:lnTo>
                    <a:pt x="0" y="347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43365" y="1177476"/>
              <a:ext cx="5235595" cy="961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3"/>
                </a:lnSpc>
              </a:pPr>
              <a:r>
                <a:rPr lang="en-US" sz="2374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Networking and building relationships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2355062"/>
              <a:ext cx="347863" cy="347863"/>
            </a:xfrm>
            <a:custGeom>
              <a:avLst/>
              <a:gdLst/>
              <a:ahLst/>
              <a:cxnLst/>
              <a:rect l="l" t="t" r="r" b="b"/>
              <a:pathLst>
                <a:path w="347863" h="347863">
                  <a:moveTo>
                    <a:pt x="0" y="0"/>
                  </a:moveTo>
                  <a:lnTo>
                    <a:pt x="347863" y="0"/>
                  </a:lnTo>
                  <a:lnTo>
                    <a:pt x="347863" y="347863"/>
                  </a:lnTo>
                  <a:lnTo>
                    <a:pt x="0" y="347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43365" y="2355062"/>
              <a:ext cx="5235595" cy="961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3"/>
                </a:lnSpc>
              </a:pPr>
              <a:r>
                <a:rPr lang="en-US" sz="2374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Improving one's mental and physical health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38197" y="9449408"/>
            <a:ext cx="3788783" cy="426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www.websitehere.org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196</Words>
  <Application>Microsoft Office PowerPoint</Application>
  <PresentationFormat>Custom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Open Sans SemiCondensed Bold</vt:lpstr>
      <vt:lpstr>Anton</vt:lpstr>
      <vt:lpstr>Calibri</vt:lpstr>
      <vt:lpstr>Now</vt:lpstr>
      <vt:lpstr>Heading Now 61-68</vt:lpstr>
      <vt:lpstr>Poppins Bold</vt:lpstr>
      <vt:lpstr>Poppins Medium</vt:lpstr>
      <vt:lpstr>Open Sans SemiCondensed</vt:lpstr>
      <vt:lpstr>Garet 1 Bold</vt:lpstr>
      <vt:lpstr>Arial</vt:lpstr>
      <vt:lpstr>Agrandir</vt:lpstr>
      <vt:lpstr>Poppins</vt:lpstr>
      <vt:lpstr>Heading Now 61-68 Bold</vt:lpstr>
      <vt:lpstr>Satisfy</vt:lpstr>
      <vt:lpstr>Poppins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 for Community Volunteers</dc:title>
  <dc:creator>Martina Jackson Green</dc:creator>
  <cp:lastModifiedBy>Henry, Sarah R.</cp:lastModifiedBy>
  <cp:revision>2</cp:revision>
  <dcterms:created xsi:type="dcterms:W3CDTF">2006-08-16T00:00:00Z</dcterms:created>
  <dcterms:modified xsi:type="dcterms:W3CDTF">2025-03-31T15:30:47Z</dcterms:modified>
  <dc:identifier>DAGVibvIfWY</dc:identifier>
</cp:coreProperties>
</file>